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3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50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8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54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354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35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6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vers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exicon" TargetMode="External"/><Relationship Id="rId2" Type="http://schemas.openxmlformats.org/officeDocument/2006/relationships/hyperlink" Target="http://en.wikipedia.org/wiki/Gramm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oherence_(linguistics)" TargetMode="External"/><Relationship Id="rId4" Type="http://schemas.openxmlformats.org/officeDocument/2006/relationships/hyperlink" Target="http://en.wikipedia.org/wiki/Sentence_(linguistics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ammatical_conjunction" TargetMode="External"/><Relationship Id="rId2" Type="http://schemas.openxmlformats.org/officeDocument/2006/relationships/hyperlink" Target="http://en.wikipedia.org/wiki/Ellipsis_(narrative_device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eman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998617"/>
            <a:ext cx="8001000" cy="953590"/>
          </a:xfrm>
        </p:spPr>
        <p:txBody>
          <a:bodyPr/>
          <a:lstStyle/>
          <a:p>
            <a:pPr algn="ctr"/>
            <a:r>
              <a:rPr lang="en-US" b="1" dirty="0" smtClean="0"/>
              <a:t>Discourse  </a:t>
            </a:r>
            <a:r>
              <a:rPr lang="en-US" b="1" dirty="0" smtClean="0"/>
              <a:t>Analysis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831156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65760"/>
            <a:ext cx="10523719" cy="58260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Speech events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conversation </a:t>
            </a:r>
            <a:br>
              <a:rPr lang="en-US" cap="none" dirty="0" smtClean="0"/>
            </a:br>
            <a:r>
              <a:rPr lang="en-US" cap="none" dirty="0" smtClean="0"/>
              <a:t>debate </a:t>
            </a:r>
            <a:br>
              <a:rPr lang="en-US" cap="none" dirty="0" smtClean="0"/>
            </a:br>
            <a:r>
              <a:rPr lang="en-US" cap="none" dirty="0" smtClean="0"/>
              <a:t>interview </a:t>
            </a:r>
            <a:br>
              <a:rPr lang="en-US" cap="none" dirty="0" smtClean="0"/>
            </a:br>
            <a:r>
              <a:rPr lang="en-US" cap="none" dirty="0" smtClean="0"/>
              <a:t>discussion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174232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87830"/>
            <a:ext cx="10288588" cy="58129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There are three criteria in any speech event: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- The roles of the speaker-hearer and relationships ,</a:t>
            </a:r>
            <a:br>
              <a:rPr lang="en-US" cap="none" dirty="0" smtClean="0"/>
            </a:br>
            <a:r>
              <a:rPr lang="en-US" cap="none" dirty="0" smtClean="0"/>
              <a:t>- The topic of conversation, </a:t>
            </a:r>
            <a:br>
              <a:rPr lang="en-US" cap="none" dirty="0" smtClean="0"/>
            </a:br>
            <a:r>
              <a:rPr lang="en-US" cap="none" dirty="0" smtClean="0"/>
              <a:t>- The setting or context .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77151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31074"/>
            <a:ext cx="10706599" cy="576072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Conversational Interaction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A conversation is an activity where participants take turns at speaking . Participants wait until one speaker indicates that he has finished by signaling a completion point .</a:t>
            </a:r>
            <a:br>
              <a:rPr lang="en-US" cap="none" dirty="0" smtClean="0"/>
            </a:b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403515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92" y="574766"/>
            <a:ext cx="10353902" cy="565621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cap="none" dirty="0" smtClean="0"/>
              <a:t>Strategies of participation in conversational interaction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- Rudeness ,</a:t>
            </a:r>
            <a:br>
              <a:rPr lang="en-US" cap="none" dirty="0" smtClean="0"/>
            </a:br>
            <a:r>
              <a:rPr lang="en-US" cap="none" dirty="0" smtClean="0"/>
              <a:t>- Shyness ,</a:t>
            </a:r>
            <a:br>
              <a:rPr lang="en-US" cap="none" dirty="0" smtClean="0"/>
            </a:br>
            <a:r>
              <a:rPr lang="en-US" cap="none" dirty="0" smtClean="0"/>
              <a:t>- Holding the floor ( no pauses , use connectors , use hesitation markers,</a:t>
            </a:r>
            <a:br>
              <a:rPr lang="en-US" cap="none" dirty="0" smtClean="0"/>
            </a:br>
            <a:r>
              <a:rPr lang="en-US" cap="none" dirty="0" smtClean="0"/>
              <a:t> 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105729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31074"/>
            <a:ext cx="11137675" cy="5799909"/>
          </a:xfrm>
        </p:spPr>
        <p:txBody>
          <a:bodyPr>
            <a:normAutofit fontScale="90000"/>
          </a:bodyPr>
          <a:lstStyle/>
          <a:p>
            <a:r>
              <a:rPr lang="en-US" b="1" cap="none" dirty="0" smtClean="0"/>
              <a:t>The Co-operative Principle </a:t>
            </a:r>
            <a:br>
              <a:rPr lang="en-US" b="1" cap="none" dirty="0" smtClean="0"/>
            </a:br>
            <a:r>
              <a:rPr lang="en-US" b="1" cap="none" dirty="0"/>
              <a:t/>
            </a:r>
            <a:br>
              <a:rPr lang="en-US" b="1" cap="none" dirty="0"/>
            </a:br>
            <a:r>
              <a:rPr lang="en-US" cap="none" dirty="0" smtClean="0"/>
              <a:t>Make your conversational contribution such as is required , at the stage which it occurs , by the accepted purpose or direction of the talk exchange.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- Quantity</a:t>
            </a:r>
            <a:br>
              <a:rPr lang="en-US" cap="none" dirty="0" smtClean="0"/>
            </a:br>
            <a:r>
              <a:rPr lang="en-US" cap="none" dirty="0" smtClean="0"/>
              <a:t>- Quality</a:t>
            </a:r>
            <a:br>
              <a:rPr lang="en-US" cap="none" dirty="0" smtClean="0"/>
            </a:br>
            <a:r>
              <a:rPr lang="en-US" cap="none" dirty="0" smtClean="0"/>
              <a:t>- Relation </a:t>
            </a:r>
            <a:br>
              <a:rPr lang="en-US" cap="none" dirty="0" smtClean="0"/>
            </a:br>
            <a:r>
              <a:rPr lang="en-US" cap="none" dirty="0" smtClean="0"/>
              <a:t>- Manner</a:t>
            </a:r>
            <a:br>
              <a:rPr lang="en-US" cap="none" dirty="0" smtClean="0"/>
            </a:br>
            <a:r>
              <a:rPr lang="en-US" cap="none" dirty="0" smtClean="0"/>
              <a:t>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81343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7200"/>
            <a:ext cx="10941731" cy="589134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000" cap="none" dirty="0" smtClean="0"/>
              <a:t>It is the term that describes written and spoken communications ; a generalization of the concept of </a:t>
            </a:r>
            <a:r>
              <a:rPr lang="en-US" sz="4000" cap="none" dirty="0" smtClean="0">
                <a:hlinkClick r:id="rId2" tooltip="Conversation"/>
              </a:rPr>
              <a:t>conversation</a:t>
            </a:r>
            <a:r>
              <a:rPr lang="en-US" sz="4000" cap="none" dirty="0" smtClean="0"/>
              <a:t> within all modalities and contexts.</a:t>
            </a:r>
            <a:r>
              <a:rPr lang="en-US" sz="4000" dirty="0"/>
              <a:t/>
            </a:r>
            <a:br>
              <a:rPr lang="en-US" sz="4000" dirty="0"/>
            </a:b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09836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22514"/>
            <a:ext cx="10602097" cy="547188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b="1" cap="none" dirty="0" smtClean="0"/>
              <a:t>Discourse analysis</a:t>
            </a:r>
            <a:r>
              <a:rPr lang="en-US" cap="none" dirty="0" smtClean="0"/>
              <a:t> (DA) is a general term for a number of approaches to analyzing written, vocal, or sign language use or any significant</a:t>
            </a:r>
            <a:r>
              <a:rPr lang="en-US" cap="none" dirty="0"/>
              <a:t> </a:t>
            </a:r>
            <a:r>
              <a:rPr lang="en-US" cap="none" dirty="0" smtClean="0"/>
              <a:t>event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3267286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30" y="509451"/>
            <a:ext cx="11216050" cy="574765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ar-IQ" b="1" cap="none" dirty="0" smtClean="0"/>
              <a:t/>
            </a:r>
            <a:br>
              <a:rPr lang="ar-IQ" b="1" cap="none" dirty="0" smtClean="0"/>
            </a:br>
            <a:r>
              <a:rPr lang="ar-IQ" b="1" cap="none" dirty="0"/>
              <a:t/>
            </a:r>
            <a:br>
              <a:rPr lang="ar-IQ" b="1" cap="none" dirty="0"/>
            </a:br>
            <a:r>
              <a:rPr lang="en-US" b="1" cap="none" dirty="0" smtClean="0"/>
              <a:t>Cohesion</a:t>
            </a:r>
            <a:r>
              <a:rPr lang="en-US" cap="none" dirty="0" smtClean="0"/>
              <a:t> is the </a:t>
            </a:r>
            <a:r>
              <a:rPr lang="en-US" cap="none" dirty="0" smtClean="0">
                <a:hlinkClick r:id="rId2" tooltip="Grammar"/>
              </a:rPr>
              <a:t>grammatical</a:t>
            </a:r>
            <a:r>
              <a:rPr lang="en-US" cap="none" dirty="0" smtClean="0"/>
              <a:t> and </a:t>
            </a:r>
            <a:r>
              <a:rPr lang="en-US" cap="none" dirty="0" smtClean="0">
                <a:hlinkClick r:id="rId3" tooltip="Lexicon"/>
              </a:rPr>
              <a:t>lexical</a:t>
            </a:r>
            <a:r>
              <a:rPr lang="en-US" cap="none" dirty="0" smtClean="0"/>
              <a:t> links within a text or </a:t>
            </a:r>
            <a:r>
              <a:rPr lang="en-US" cap="none" dirty="0" smtClean="0">
                <a:hlinkClick r:id="rId4" tooltip="Sentence (linguistics)"/>
              </a:rPr>
              <a:t>sentence</a:t>
            </a:r>
            <a:r>
              <a:rPr lang="en-US" cap="none" dirty="0" smtClean="0"/>
              <a:t> that hold a text together and gives it meaning. It is related to the broader concept of </a:t>
            </a:r>
            <a:r>
              <a:rPr lang="en-US" cap="none" dirty="0" smtClean="0">
                <a:hlinkClick r:id="rId5" tooltip="Coherence (linguistics)"/>
              </a:rPr>
              <a:t>coherence</a:t>
            </a:r>
            <a:r>
              <a:rPr lang="en-US" cap="none" dirty="0" smtClean="0"/>
              <a:t>.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332410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65760"/>
            <a:ext cx="10967857" cy="582603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cap="none" dirty="0"/>
              <a:t>A cohesive text is created in many different ways. There are five general categories of cohesive devices that create coherence in texts: </a:t>
            </a:r>
            <a:r>
              <a:rPr lang="en-US" u="sng" cap="none" dirty="0">
                <a:solidFill>
                  <a:schemeClr val="bg2">
                    <a:lumMod val="75000"/>
                  </a:schemeClr>
                </a:solidFill>
              </a:rPr>
              <a:t>reference,</a:t>
            </a:r>
            <a:r>
              <a:rPr lang="en-US" cap="none" dirty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en-US" u="sng" cap="none" dirty="0">
                <a:solidFill>
                  <a:schemeClr val="bg2">
                    <a:lumMod val="75000"/>
                  </a:schemeClr>
                </a:solidFill>
                <a:hlinkClick r:id="rId2" tooltip="Ellipsis (narrative device)"/>
              </a:rPr>
              <a:t>ellipsis</a:t>
            </a:r>
            <a:r>
              <a:rPr lang="en-US" cap="none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u="sng" cap="none" dirty="0">
                <a:solidFill>
                  <a:schemeClr val="bg2">
                    <a:lumMod val="75000"/>
                  </a:schemeClr>
                </a:solidFill>
              </a:rPr>
              <a:t>substitution</a:t>
            </a:r>
            <a:r>
              <a:rPr lang="en-US" cap="none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u="sng" cap="none" dirty="0">
                <a:solidFill>
                  <a:schemeClr val="bg2">
                    <a:lumMod val="75000"/>
                  </a:schemeClr>
                </a:solidFill>
              </a:rPr>
              <a:t>lexical cohesion </a:t>
            </a:r>
            <a:r>
              <a:rPr lang="en-US" cap="none" dirty="0">
                <a:solidFill>
                  <a:schemeClr val="bg2">
                    <a:lumMod val="75000"/>
                  </a:schemeClr>
                </a:solidFill>
              </a:rPr>
              <a:t>and </a:t>
            </a:r>
            <a:r>
              <a:rPr lang="en-US" u="sng" cap="none" dirty="0">
                <a:solidFill>
                  <a:schemeClr val="bg2">
                    <a:lumMod val="75000"/>
                  </a:schemeClr>
                </a:solidFill>
                <a:hlinkClick r:id="rId3" tooltip="Grammatical conjunction"/>
              </a:rPr>
              <a:t>conjunction</a:t>
            </a:r>
            <a:r>
              <a:rPr lang="en-US" u="sng" cap="none" dirty="0"/>
              <a:t>.</a:t>
            </a:r>
            <a:br>
              <a:rPr lang="en-US" u="sng" cap="none" dirty="0"/>
            </a:br>
            <a:endParaRPr lang="ar-IQ" u="sng" dirty="0"/>
          </a:p>
        </p:txBody>
      </p:sp>
    </p:spTree>
    <p:extLst>
      <p:ext uri="{BB962C8B-B14F-4D97-AF65-F5344CB8AC3E}">
        <p14:creationId xmlns:p14="http://schemas.microsoft.com/office/powerpoint/2010/main" val="290186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35578"/>
            <a:ext cx="10628222" cy="5458822"/>
          </a:xfrm>
        </p:spPr>
        <p:txBody>
          <a:bodyPr/>
          <a:lstStyle/>
          <a:p>
            <a:r>
              <a:rPr lang="en-US" cap="none" dirty="0" smtClean="0"/>
              <a:t>Reference: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"The taxi driver" with the pronoun "he" or "two girls" with "they“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“Here he comes, our award-winning host... It's John doe!"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32371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7200"/>
            <a:ext cx="10589034" cy="5852160"/>
          </a:xfrm>
        </p:spPr>
        <p:txBody>
          <a:bodyPr/>
          <a:lstStyle/>
          <a:p>
            <a:r>
              <a:rPr lang="en-US" cap="none" dirty="0" smtClean="0"/>
              <a:t>Ellipsis</a:t>
            </a:r>
            <a:br>
              <a:rPr lang="en-US" cap="none" dirty="0" smtClean="0"/>
            </a:br>
            <a:r>
              <a:rPr lang="en-US" u="sng" cap="none" dirty="0" smtClean="0"/>
              <a:t/>
            </a:r>
            <a:br>
              <a:rPr lang="en-US" u="sng" cap="none" dirty="0" smtClean="0"/>
            </a:br>
            <a:r>
              <a:rPr lang="en-US" cap="none" dirty="0" smtClean="0"/>
              <a:t>(A) where are you going?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(B) to town</a:t>
            </a:r>
            <a:br>
              <a:rPr lang="en-US" cap="none" dirty="0" smtClean="0"/>
            </a:b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00694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4138"/>
            <a:ext cx="10784977" cy="55502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Substitution 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"which ice-cream would you like?" </a:t>
            </a:r>
            <a:br>
              <a:rPr lang="en-US" cap="none" dirty="0" smtClean="0"/>
            </a:br>
            <a:r>
              <a:rPr lang="en-US" cap="none" dirty="0" smtClean="0"/>
              <a:t> "I would like the pink one" </a:t>
            </a:r>
            <a:br>
              <a:rPr lang="en-US" cap="none" dirty="0" smtClean="0"/>
            </a:br>
            <a:r>
              <a:rPr lang="en-US" cap="none" dirty="0" smtClean="0"/>
              <a:t>where "one" is used instead of repeating "ice-cream."</a:t>
            </a:r>
            <a:r>
              <a:rPr lang="en-US" dirty="0"/>
              <a:t> 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7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2514"/>
            <a:ext cx="10680474" cy="586522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Coherence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It is what makes a text </a:t>
            </a:r>
            <a:r>
              <a:rPr lang="en-US" u="sng" cap="none" dirty="0" smtClean="0">
                <a:hlinkClick r:id="rId2" tooltip="Semantics"/>
              </a:rPr>
              <a:t>semantically</a:t>
            </a:r>
            <a:r>
              <a:rPr lang="en-US" cap="none" dirty="0" smtClean="0"/>
              <a:t> meaningful. It has much to do with the general world knowledge.</a:t>
            </a:r>
            <a:br>
              <a:rPr lang="en-US" cap="none" dirty="0" smtClean="0"/>
            </a:br>
            <a:r>
              <a:rPr lang="en-US" cap="none" dirty="0" smtClean="0"/>
              <a:t>Nancy: That’s the telephone .</a:t>
            </a:r>
            <a:br>
              <a:rPr lang="en-US" cap="none" dirty="0" smtClean="0"/>
            </a:br>
            <a:r>
              <a:rPr lang="en-US" cap="none" dirty="0" smtClean="0"/>
              <a:t>Ron : </a:t>
            </a:r>
            <a:r>
              <a:rPr lang="en-US" cap="none" dirty="0"/>
              <a:t>I</a:t>
            </a:r>
            <a:r>
              <a:rPr lang="en-US" cap="none" dirty="0" smtClean="0"/>
              <a:t>’m in the bath .</a:t>
            </a:r>
            <a:br>
              <a:rPr lang="en-US" cap="none" dirty="0" smtClean="0"/>
            </a:br>
            <a:r>
              <a:rPr lang="en-US" cap="none" dirty="0"/>
              <a:t>N</a:t>
            </a:r>
            <a:r>
              <a:rPr lang="en-US" cap="none" dirty="0" smtClean="0"/>
              <a:t>ancy : O. K. </a:t>
            </a:r>
            <a:br>
              <a:rPr lang="en-US" cap="none" dirty="0" smtClean="0"/>
            </a:br>
            <a:r>
              <a:rPr lang="en-US" cap="none" dirty="0" smtClean="0"/>
              <a:t>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1064144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 HD-RCD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 HD-RCD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 name="Slice HD-RCD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CA80A920-635C-431F-BAC2-D90A9BBC64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</TotalTime>
  <Words>74</Words>
  <Application>Microsoft Office PowerPoint</Application>
  <PresentationFormat>Custom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Lucida Grande</vt:lpstr>
      <vt:lpstr>Trebuchet MS</vt:lpstr>
      <vt:lpstr>Slice</vt:lpstr>
      <vt:lpstr>Discourse  Analysis</vt:lpstr>
      <vt:lpstr>It is the term that describes written and spoken communications ; a generalization of the concept of conversation within all modalities and contexts. </vt:lpstr>
      <vt:lpstr>Discourse analysis (DA) is a general term for a number of approaches to analyzing written, vocal, or sign language use or any significant event</vt:lpstr>
      <vt:lpstr>  Cohesion is the grammatical and lexical links within a text or sentence that hold a text together and gives it meaning. It is related to the broader concept of coherence.  </vt:lpstr>
      <vt:lpstr>A cohesive text is created in many different ways. There are five general categories of cohesive devices that create coherence in texts: reference, ellipsis, substitution, lexical cohesion and conjunction. </vt:lpstr>
      <vt:lpstr>Reference:  "The taxi driver" with the pronoun "he" or "two girls" with "they“  “Here he comes, our award-winning host... It's John doe!"</vt:lpstr>
      <vt:lpstr>Ellipsis  (A) where are you going?  (B) to town </vt:lpstr>
      <vt:lpstr>Substitution   "which ice-cream would you like?"   "I would like the pink one"  where "one" is used instead of repeating "ice-cream." </vt:lpstr>
      <vt:lpstr>Coherence  It is what makes a text semantically meaningful. It has much to do with the general world knowledge. Nancy: That’s the telephone . Ron : I’m in the bath . Nancy : O. K.   </vt:lpstr>
      <vt:lpstr>Speech events  conversation  debate  interview  discussion</vt:lpstr>
      <vt:lpstr>There are three criteria in any speech event:  - The roles of the speaker-hearer and relationships , - The topic of conversation,  - The setting or context . </vt:lpstr>
      <vt:lpstr>Conversational Interaction  A conversation is an activity where participants take turns at speaking . Participants wait until one speaker indicates that he has finished by signaling a completion point . </vt:lpstr>
      <vt:lpstr>Strategies of participation in conversational interaction  - Rudeness , - Shyness , - Holding the floor ( no pauses , use connectors , use hesitation markers,   </vt:lpstr>
      <vt:lpstr>The Co-operative Principle   Make your conversational contribution such as is required , at the stage which it occurs , by the accepted purpose or direction of the talk exchange.  - Quantity - Quality - Relation  - Manner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Analysis</dc:title>
  <dc:creator>English</dc:creator>
  <cp:lastModifiedBy>English</cp:lastModifiedBy>
  <cp:revision>15</cp:revision>
  <dcterms:created xsi:type="dcterms:W3CDTF">2012-12-21T14:54:18Z</dcterms:created>
  <dcterms:modified xsi:type="dcterms:W3CDTF">2012-12-22T21:01:46Z</dcterms:modified>
</cp:coreProperties>
</file>